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2"/>
  </p:notesMasterIdLst>
  <p:handoutMasterIdLst>
    <p:handoutMasterId r:id="rId13"/>
  </p:handoutMasterIdLst>
  <p:sldIdLst>
    <p:sldId id="312" r:id="rId5"/>
    <p:sldId id="317" r:id="rId6"/>
    <p:sldId id="307" r:id="rId7"/>
    <p:sldId id="282" r:id="rId8"/>
    <p:sldId id="314" r:id="rId9"/>
    <p:sldId id="315" r:id="rId10"/>
    <p:sldId id="297" r:id="rId11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8C8C"/>
    <a:srgbClr val="F5CDCE"/>
    <a:srgbClr val="202C8F"/>
    <a:srgbClr val="FDFBF6"/>
    <a:srgbClr val="AAC4E9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46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9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7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endParaRPr lang="en-US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endParaRPr lang="en-US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err="1"/>
              <a:t>Лучшее</a:t>
            </a:r>
            <a:r>
              <a:rPr lang="en-US"/>
              <a:t> </a:t>
            </a:r>
            <a:r>
              <a:rPr lang="en-US" err="1"/>
              <a:t>веб-решение</a:t>
            </a:r>
            <a:br>
              <a:rPr lang="en-US"/>
            </a:br>
            <a:r>
              <a:rPr lang="en-US"/>
              <a:t>в </a:t>
            </a:r>
            <a:r>
              <a:rPr lang="en-US" err="1"/>
              <a:t>сфере</a:t>
            </a:r>
            <a:r>
              <a:rPr lang="en-US"/>
              <a:t> </a:t>
            </a:r>
            <a:r>
              <a:rPr lang="en-US" err="1"/>
              <a:t>бизнеса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22DD2CC-DB2E-9D46-3DC8-6DFA50AE2C51}"/>
              </a:ext>
            </a:extLst>
          </p:cNvPr>
          <p:cNvSpPr txBox="1">
            <a:spLocks/>
          </p:cNvSpPr>
          <p:nvPr/>
        </p:nvSpPr>
        <p:spPr>
          <a:xfrm>
            <a:off x="4170428" y="5555303"/>
            <a:ext cx="3845943" cy="969435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err="1">
                <a:solidFill>
                  <a:schemeClr val="accent2"/>
                </a:solidFill>
                <a:cs typeface="Sabon Next LT"/>
              </a:rPr>
              <a:t>SolvingCode</a:t>
            </a:r>
          </a:p>
        </p:txBody>
      </p:sp>
      <p:pic>
        <p:nvPicPr>
          <p:cNvPr id="5" name="Рисунок 4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F114AA0-1A5C-9BD2-FEEE-0C8B7204A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917" y="3286180"/>
            <a:ext cx="2547669" cy="247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55F2D4-C20E-BEBC-1CCF-4449B0456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871" y="860806"/>
            <a:ext cx="7631709" cy="617175"/>
          </a:xfrm>
        </p:spPr>
        <p:txBody>
          <a:bodyPr/>
          <a:lstStyle/>
          <a:p>
            <a:r>
              <a:rPr lang="en-US" dirty="0" err="1"/>
              <a:t>Цель</a:t>
            </a:r>
            <a:r>
              <a:rPr lang="en-US" dirty="0"/>
              <a:t> </a:t>
            </a:r>
            <a:r>
              <a:rPr lang="en-US" dirty="0" err="1"/>
              <a:t>проекта</a:t>
            </a:r>
            <a:r>
              <a:rPr lang="en-US" dirty="0"/>
              <a:t>: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749C7CD1-A9AA-49E3-6734-AD9546F2DF5B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741871" y="4301916"/>
            <a:ext cx="8976383" cy="1440432"/>
          </a:xfrm>
        </p:spPr>
        <p:txBody>
          <a:bodyPr vert="horz" lIns="91440" tIns="0" rIns="91440" bIns="0" rtlCol="0" anchor="t">
            <a:noAutofit/>
          </a:bodyPr>
          <a:lstStyle/>
          <a:p>
            <a:pPr marL="0" indent="0">
              <a:buNone/>
            </a:pPr>
            <a:r>
              <a:rPr lang="ru-RU" sz="2800">
                <a:latin typeface="Aptos"/>
                <a:cs typeface="Sabon Next LT"/>
              </a:rPr>
              <a:t>Предоставлять персонализированные советы на </a:t>
            </a:r>
            <a:r>
              <a:rPr lang="ru-RU" sz="2800" dirty="0">
                <a:latin typeface="Aptos"/>
                <a:cs typeface="Sabon Next LT"/>
              </a:rPr>
              <a:t>каждый день на основе анализа вашей страницы ВК.</a:t>
            </a:r>
            <a:endParaRPr lang="ru-RU"/>
          </a:p>
          <a:p>
            <a:endParaRPr lang="en-US" dirty="0">
              <a:cs typeface="Sabon Next LT"/>
            </a:endParaRP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58AC0C8B-8A7A-9FAE-2D0F-4D1C3A8C3F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41513" y="1627726"/>
            <a:ext cx="8853547" cy="1440432"/>
          </a:xfrm>
        </p:spPr>
        <p:txBody>
          <a:bodyPr vert="horz" lIns="91440" tIns="0" rIns="91440" bIns="0" rtlCol="0" anchor="t">
            <a:normAutofit/>
          </a:bodyPr>
          <a:lstStyle/>
          <a:p>
            <a:r>
              <a:rPr lang="ru-RU" sz="2800" dirty="0">
                <a:latin typeface="Aptos"/>
                <a:cs typeface="Sabon Next LT"/>
              </a:rPr>
              <a:t>Разработать веб-приложение в ВКонтакте для генерации ежедневных советов.</a:t>
            </a:r>
            <a:endParaRPr lang="ru-RU" sz="2800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0FC0E373-BEB9-514A-9BDD-07A751776DEC}"/>
              </a:ext>
            </a:extLst>
          </p:cNvPr>
          <p:cNvSpPr txBox="1">
            <a:spLocks/>
          </p:cNvSpPr>
          <p:nvPr/>
        </p:nvSpPr>
        <p:spPr>
          <a:xfrm>
            <a:off x="736121" y="3432546"/>
            <a:ext cx="7631709" cy="617175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err="1"/>
              <a:t>Задача</a:t>
            </a:r>
            <a:r>
              <a:rPr lang="en-US" sz="3200" dirty="0"/>
              <a:t> </a:t>
            </a:r>
            <a:r>
              <a:rPr lang="en-US" sz="3200" err="1"/>
              <a:t>проекта</a:t>
            </a:r>
            <a:r>
              <a:rPr lang="en-US" sz="3200" dirty="0"/>
              <a:t>:</a:t>
            </a:r>
          </a:p>
        </p:txBody>
      </p:sp>
      <p:pic>
        <p:nvPicPr>
          <p:cNvPr id="8" name="Рисунок 7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49EB7E68-2EEC-2685-E5FA-E3EA499D62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389" y="36897"/>
            <a:ext cx="1440613" cy="14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19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748" y="-2428"/>
            <a:ext cx="7031798" cy="1949896"/>
          </a:xfrm>
        </p:spPr>
        <p:txBody>
          <a:bodyPr/>
          <a:lstStyle/>
          <a:p>
            <a:pPr algn="ctr"/>
            <a:r>
              <a:rPr lang="en-US" dirty="0" err="1"/>
              <a:t>Польза</a:t>
            </a:r>
            <a:r>
              <a:rPr lang="en-US" dirty="0"/>
              <a:t> </a:t>
            </a:r>
            <a:r>
              <a:rPr lang="en-US" dirty="0" err="1"/>
              <a:t>приложения</a:t>
            </a: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C82CE1B8-1C92-D6D2-444B-652DB90E86D1}"/>
              </a:ext>
            </a:extLst>
          </p:cNvPr>
          <p:cNvSpPr>
            <a:spLocks noGrp="1"/>
          </p:cNvSpPr>
          <p:nvPr/>
        </p:nvSpPr>
        <p:spPr>
          <a:xfrm flipH="1">
            <a:off x="1505650" y="2326255"/>
            <a:ext cx="9197843" cy="241243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600" kern="1200">
                <a:solidFill>
                  <a:schemeClr val="accent6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2800" dirty="0">
                <a:latin typeface="Aptos"/>
                <a:cs typeface="Arial"/>
              </a:rPr>
              <a:t>-Помогать развивать полезные привычки, повышать мотивацию и поддерживать продуктивность.</a:t>
            </a:r>
            <a:endParaRPr lang="ru-RU" dirty="0">
              <a:latin typeface="Arial Black"/>
              <a:cs typeface="Arial"/>
            </a:endParaRPr>
          </a:p>
          <a:p>
            <a:pPr algn="l"/>
            <a:endParaRPr lang="ru-RU" sz="2800" dirty="0">
              <a:latin typeface="Aptos"/>
              <a:cs typeface="Arial"/>
            </a:endParaRPr>
          </a:p>
          <a:p>
            <a:pPr algn="l"/>
            <a:r>
              <a:rPr lang="ru-RU" sz="2800" dirty="0">
                <a:latin typeface="Aptos"/>
                <a:cs typeface="Arial"/>
              </a:rPr>
              <a:t>-Давать вдохновение и поддержку, чтобы держать вас в тонусе и вести к достижению целей.</a:t>
            </a:r>
            <a:endParaRPr lang="ru-RU"/>
          </a:p>
          <a:p>
            <a:pPr algn="l"/>
            <a:endParaRPr lang="en-US" dirty="0"/>
          </a:p>
        </p:txBody>
      </p:sp>
      <p:pic>
        <p:nvPicPr>
          <p:cNvPr id="7" name="Рисунок 6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22431676-76FF-B8C1-BB80-3D8D16CE7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389" y="-6235"/>
            <a:ext cx="1440613" cy="14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480" y="1185270"/>
            <a:ext cx="7979838" cy="850391"/>
          </a:xfrm>
        </p:spPr>
        <p:txBody>
          <a:bodyPr/>
          <a:lstStyle/>
          <a:p>
            <a:r>
              <a:rPr lang="en-US" dirty="0">
                <a:cs typeface="Arial"/>
              </a:rPr>
              <a:t>python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11C33-898C-4414-4665-5136EB6FC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43479" y="2143478"/>
            <a:ext cx="8698704" cy="1326717"/>
          </a:xfrm>
        </p:spPr>
        <p:txBody>
          <a:bodyPr vert="horz" lIns="91440" tIns="0" rIns="91440" bIns="0" rtlCol="0" anchor="t">
            <a:noAutofit/>
          </a:bodyPr>
          <a:lstStyle/>
          <a:p>
            <a:pPr marL="347345" indent="-347345"/>
            <a:r>
              <a:rPr lang="en-US" sz="2800" err="1">
                <a:ea typeface="+mn-lt"/>
                <a:cs typeface="+mn-lt"/>
              </a:rPr>
              <a:t>высокоуровневый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язык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программирования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sz="2800" err="1">
                <a:ea typeface="+mn-lt"/>
                <a:cs typeface="+mn-lt"/>
              </a:rPr>
              <a:t>который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славится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своей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простотой</a:t>
            </a:r>
            <a:r>
              <a:rPr lang="en-US" sz="2800" dirty="0">
                <a:ea typeface="+mn-lt"/>
                <a:cs typeface="+mn-lt"/>
              </a:rPr>
              <a:t> и </a:t>
            </a:r>
            <a:r>
              <a:rPr lang="en-US" sz="2800" err="1">
                <a:ea typeface="+mn-lt"/>
                <a:cs typeface="+mn-lt"/>
              </a:rPr>
              <a:t>читаемостью</a:t>
            </a:r>
            <a:r>
              <a:rPr lang="en-US" sz="2800" dirty="0">
                <a:ea typeface="+mn-lt"/>
                <a:cs typeface="+mn-lt"/>
              </a:rPr>
              <a:t>.</a:t>
            </a:r>
            <a:r>
              <a:rPr lang="en-US" sz="2800" dirty="0"/>
              <a:t> </a:t>
            </a:r>
            <a:endParaRPr lang="en-US" sz="2800" dirty="0">
              <a:cs typeface="Sabon Next L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49A397-EDE1-4C76-759F-2229F5A5F518}"/>
              </a:ext>
            </a:extLst>
          </p:cNvPr>
          <p:cNvSpPr txBox="1">
            <a:spLocks/>
          </p:cNvSpPr>
          <p:nvPr/>
        </p:nvSpPr>
        <p:spPr>
          <a:xfrm>
            <a:off x="2737728" y="4682519"/>
            <a:ext cx="8698704" cy="1441736"/>
          </a:xfrm>
          <a:prstGeom prst="rect">
            <a:avLst/>
          </a:prstGeom>
        </p:spPr>
        <p:txBody>
          <a:bodyPr vert="horz" lIns="91440" tIns="0" rIns="91440" bIns="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345" indent="-347345"/>
            <a:r>
              <a:rPr lang="en-US" sz="2800" err="1">
                <a:ea typeface="+mn-lt"/>
                <a:cs typeface="+mn-lt"/>
              </a:rPr>
              <a:t>библиотека</a:t>
            </a:r>
            <a:r>
              <a:rPr lang="en-US" sz="2800" dirty="0">
                <a:ea typeface="+mn-lt"/>
                <a:cs typeface="+mn-lt"/>
              </a:rPr>
              <a:t> JavaScript </a:t>
            </a:r>
            <a:r>
              <a:rPr lang="en-US" sz="2800" err="1">
                <a:ea typeface="+mn-lt"/>
                <a:cs typeface="+mn-lt"/>
              </a:rPr>
              <a:t>для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создания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пользовательских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интерфейсов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sz="2800" err="1">
                <a:ea typeface="+mn-lt"/>
                <a:cs typeface="+mn-lt"/>
              </a:rPr>
              <a:t>разработанная</a:t>
            </a:r>
            <a:r>
              <a:rPr lang="en-US" sz="2800" dirty="0">
                <a:ea typeface="+mn-lt"/>
                <a:cs typeface="+mn-lt"/>
              </a:rPr>
              <a:t> Facebook.</a:t>
            </a:r>
            <a:endParaRPr lang="en-US" sz="2800" dirty="0" err="1">
              <a:cs typeface="Sabon Next L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C882C18-F987-38B8-DC33-591CA8CB9D0E}"/>
              </a:ext>
            </a:extLst>
          </p:cNvPr>
          <p:cNvSpPr txBox="1">
            <a:spLocks/>
          </p:cNvSpPr>
          <p:nvPr/>
        </p:nvSpPr>
        <p:spPr>
          <a:xfrm>
            <a:off x="2752105" y="3681179"/>
            <a:ext cx="7979838" cy="850391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accent6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cs typeface="Arial"/>
              </a:rPr>
              <a:t>react</a:t>
            </a:r>
            <a:endParaRPr lang="en-US" dirty="0"/>
          </a:p>
        </p:txBody>
      </p:sp>
      <p:pic>
        <p:nvPicPr>
          <p:cNvPr id="9" name="Рисунок 8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1D686C9-F473-BA07-BD4A-91BF0B55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389" y="36897"/>
            <a:ext cx="1440613" cy="144061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C103B87-53EF-01C3-625E-9BE584B3AFA2}"/>
              </a:ext>
            </a:extLst>
          </p:cNvPr>
          <p:cNvSpPr txBox="1">
            <a:spLocks/>
          </p:cNvSpPr>
          <p:nvPr/>
        </p:nvSpPr>
        <p:spPr>
          <a:xfrm>
            <a:off x="2599172" y="36201"/>
            <a:ext cx="7979838" cy="850391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accent6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sz="4400" dirty="0" err="1">
                <a:cs typeface="Arial"/>
              </a:rPr>
              <a:t>технологии</a:t>
            </a:r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10199-C129-11F0-56F2-2D1AED21C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9073" y="36480"/>
            <a:ext cx="7072371" cy="1039350"/>
          </a:xfrm>
        </p:spPr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DD6BDC-E008-6AB7-55A1-46ED9BCF054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674695" y="3708109"/>
            <a:ext cx="7788568" cy="2952101"/>
          </a:xfrm>
        </p:spPr>
        <p:txBody>
          <a:bodyPr vert="horz" lIns="91440" tIns="0" rIns="91440" bIns="0" rtlCol="0" anchor="t">
            <a:normAutofit lnSpcReduction="10000"/>
          </a:bodyPr>
          <a:lstStyle/>
          <a:p>
            <a:pPr marL="457200" indent="-457200">
              <a:buChar char="•"/>
            </a:pPr>
            <a:r>
              <a:rPr lang="en-US" sz="2800" dirty="0">
                <a:ea typeface="+mn-lt"/>
                <a:cs typeface="+mn-lt"/>
              </a:rPr>
              <a:t>Git — </a:t>
            </a:r>
            <a:r>
              <a:rPr lang="en-US" sz="2800" err="1">
                <a:ea typeface="+mn-lt"/>
                <a:cs typeface="+mn-lt"/>
              </a:rPr>
              <a:t>распределённая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система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контроля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версий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sz="2800" err="1">
                <a:ea typeface="+mn-lt"/>
                <a:cs typeface="+mn-lt"/>
              </a:rPr>
              <a:t>позволяющая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отслеживать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изменения</a:t>
            </a:r>
            <a:r>
              <a:rPr lang="en-US" sz="2800" dirty="0">
                <a:ea typeface="+mn-lt"/>
                <a:cs typeface="+mn-lt"/>
              </a:rPr>
              <a:t> в </a:t>
            </a:r>
            <a:r>
              <a:rPr lang="en-US" sz="2800" err="1">
                <a:ea typeface="+mn-lt"/>
                <a:cs typeface="+mn-lt"/>
              </a:rPr>
              <a:t>коде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ru-RU"/>
          </a:p>
          <a:p>
            <a:pPr marL="457200" indent="-457200">
              <a:buChar char="•"/>
            </a:pPr>
            <a:endParaRPr lang="en-US" sz="2800" dirty="0">
              <a:ea typeface="+mn-lt"/>
              <a:cs typeface="+mn-lt"/>
            </a:endParaRPr>
          </a:p>
          <a:p>
            <a:pPr marL="457200" indent="-457200">
              <a:buChar char="•"/>
            </a:pPr>
            <a:r>
              <a:rPr lang="en-US" sz="2800" dirty="0">
                <a:ea typeface="+mn-lt"/>
                <a:cs typeface="+mn-lt"/>
              </a:rPr>
              <a:t>GitHub — </a:t>
            </a:r>
            <a:r>
              <a:rPr lang="en-US" sz="2800" err="1">
                <a:ea typeface="+mn-lt"/>
                <a:cs typeface="+mn-lt"/>
              </a:rPr>
              <a:t>веб-сервис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для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хостинга</a:t>
            </a:r>
            <a:r>
              <a:rPr lang="en-US" sz="2800" dirty="0">
                <a:ea typeface="+mn-lt"/>
                <a:cs typeface="+mn-lt"/>
              </a:rPr>
              <a:t> Git-</a:t>
            </a:r>
            <a:r>
              <a:rPr lang="en-US" sz="2800" err="1">
                <a:ea typeface="+mn-lt"/>
                <a:cs typeface="+mn-lt"/>
              </a:rPr>
              <a:t>репозиториев</a:t>
            </a:r>
            <a:r>
              <a:rPr lang="en-US" sz="2800" dirty="0">
                <a:ea typeface="+mn-lt"/>
                <a:cs typeface="+mn-lt"/>
              </a:rPr>
              <a:t> и </a:t>
            </a:r>
            <a:r>
              <a:rPr lang="en-US" sz="2800" err="1">
                <a:ea typeface="+mn-lt"/>
                <a:cs typeface="+mn-lt"/>
              </a:rPr>
              <a:t>совместной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работы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над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err="1">
                <a:ea typeface="+mn-lt"/>
                <a:cs typeface="+mn-lt"/>
              </a:rPr>
              <a:t>проектами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en-US" sz="2800" dirty="0">
              <a:cs typeface="Sabon Next L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C398CA1-6E9C-A65C-D96B-C874E5B45ADE}"/>
              </a:ext>
            </a:extLst>
          </p:cNvPr>
          <p:cNvSpPr txBox="1">
            <a:spLocks/>
          </p:cNvSpPr>
          <p:nvPr/>
        </p:nvSpPr>
        <p:spPr>
          <a:xfrm>
            <a:off x="3668946" y="2661786"/>
            <a:ext cx="7072371" cy="766180"/>
          </a:xfrm>
          <a:prstGeom prst="rect">
            <a:avLst/>
          </a:prstGeom>
        </p:spPr>
        <p:txBody>
          <a:bodyPr vert="horz" lIns="91440" tIns="0" rIns="9144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Git | </a:t>
            </a:r>
            <a:r>
              <a:rPr lang="en-US" dirty="0" err="1"/>
              <a:t>github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9EC51E56-5E92-9FFB-518E-5D472EF974B1}"/>
              </a:ext>
            </a:extLst>
          </p:cNvPr>
          <p:cNvSpPr txBox="1">
            <a:spLocks/>
          </p:cNvSpPr>
          <p:nvPr/>
        </p:nvSpPr>
        <p:spPr>
          <a:xfrm>
            <a:off x="3683322" y="1200697"/>
            <a:ext cx="7776863" cy="1039912"/>
          </a:xfrm>
          <a:prstGeom prst="rect">
            <a:avLst/>
          </a:prstGeom>
        </p:spPr>
        <p:txBody>
          <a:bodyPr vert="horz" lIns="91440" tIns="0" rIns="9144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347472" indent="-347472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685800" indent="-347472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2800" dirty="0" err="1">
                <a:ea typeface="+mn-lt"/>
                <a:cs typeface="+mn-lt"/>
              </a:rPr>
              <a:t>платформа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для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создания</a:t>
            </a:r>
            <a:r>
              <a:rPr lang="en-US" sz="2800" dirty="0">
                <a:ea typeface="+mn-lt"/>
                <a:cs typeface="+mn-lt"/>
              </a:rPr>
              <a:t>, </a:t>
            </a:r>
            <a:r>
              <a:rPr lang="en-US" sz="2800" dirty="0" err="1">
                <a:ea typeface="+mn-lt"/>
                <a:cs typeface="+mn-lt"/>
              </a:rPr>
              <a:t>доставки</a:t>
            </a:r>
            <a:r>
              <a:rPr lang="en-US" sz="2800" dirty="0">
                <a:ea typeface="+mn-lt"/>
                <a:cs typeface="+mn-lt"/>
              </a:rPr>
              <a:t> и </a:t>
            </a:r>
            <a:r>
              <a:rPr lang="en-US" sz="2800" dirty="0" err="1">
                <a:ea typeface="+mn-lt"/>
                <a:cs typeface="+mn-lt"/>
              </a:rPr>
              <a:t>запуска</a:t>
            </a:r>
            <a:r>
              <a:rPr lang="en-US" sz="2800" dirty="0">
                <a:ea typeface="+mn-lt"/>
                <a:cs typeface="+mn-lt"/>
              </a:rPr>
              <a:t> </a:t>
            </a:r>
            <a:r>
              <a:rPr lang="en-US" sz="2800" dirty="0" err="1">
                <a:ea typeface="+mn-lt"/>
                <a:cs typeface="+mn-lt"/>
              </a:rPr>
              <a:t>приложений</a:t>
            </a:r>
            <a:r>
              <a:rPr lang="en-US" sz="2800" dirty="0">
                <a:ea typeface="+mn-lt"/>
                <a:cs typeface="+mn-lt"/>
              </a:rPr>
              <a:t> в </a:t>
            </a:r>
            <a:r>
              <a:rPr lang="en-US" sz="2800" dirty="0" err="1">
                <a:ea typeface="+mn-lt"/>
                <a:cs typeface="+mn-lt"/>
              </a:rPr>
              <a:t>контейнерах</a:t>
            </a:r>
            <a:r>
              <a:rPr lang="en-US" sz="2800" dirty="0">
                <a:ea typeface="+mn-lt"/>
                <a:cs typeface="+mn-lt"/>
              </a:rPr>
              <a:t>.</a:t>
            </a:r>
            <a:endParaRPr lang="ru-RU" sz="2800" dirty="0">
              <a:cs typeface="Sabon Next LT"/>
            </a:endParaRPr>
          </a:p>
        </p:txBody>
      </p:sp>
      <p:pic>
        <p:nvPicPr>
          <p:cNvPr id="11" name="Рисунок 10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6C121D7-81DE-7885-C816-0272E1A3B1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389" y="36897"/>
            <a:ext cx="1440613" cy="14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718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630" y="146812"/>
            <a:ext cx="8538233" cy="905447"/>
          </a:xfrm>
        </p:spPr>
        <p:txBody>
          <a:bodyPr/>
          <a:lstStyle/>
          <a:p>
            <a:r>
              <a:rPr lang="en-US" err="1"/>
              <a:t>Демонстрация</a:t>
            </a:r>
            <a:r>
              <a:rPr lang="en-US" dirty="0"/>
              <a:t> </a:t>
            </a:r>
            <a:r>
              <a:rPr lang="en-US" err="1"/>
              <a:t>результатов</a:t>
            </a:r>
            <a:r>
              <a:rPr lang="en-US"/>
              <a:t> 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Рисунок 4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3A6C959-E72A-BFF9-5AF0-47C6909D92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7389" y="36897"/>
            <a:ext cx="1440613" cy="1440612"/>
          </a:xfrm>
          <a:prstGeom prst="rect">
            <a:avLst/>
          </a:prstGeom>
        </p:spPr>
      </p:pic>
      <p:pic>
        <p:nvPicPr>
          <p:cNvPr id="10" name="video_2024-11-22_09-18-23">
            <a:hlinkClick r:id="" action="ppaction://media"/>
            <a:extLst>
              <a:ext uri="{FF2B5EF4-FFF2-40B4-BE49-F238E27FC236}">
                <a16:creationId xmlns:a16="http://schemas.microsoft.com/office/drawing/2014/main" id="{3AC7E637-2745-4E81-7B67-8AB941FFC7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78038" y="1174630"/>
            <a:ext cx="3048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4503" y="2006269"/>
            <a:ext cx="6534509" cy="1764426"/>
          </a:xfrm>
        </p:spPr>
        <p:txBody>
          <a:bodyPr/>
          <a:lstStyle/>
          <a:p>
            <a:pPr algn="ctr"/>
            <a:r>
              <a:rPr lang="en-US" sz="4400" err="1"/>
              <a:t>С</a:t>
            </a:r>
            <a:r>
              <a:rPr lang="en-US" err="1"/>
              <a:t>Остав</a:t>
            </a:r>
            <a:r>
              <a:rPr lang="en-US"/>
              <a:t> </a:t>
            </a:r>
            <a:br>
              <a:rPr lang="en-US"/>
            </a:br>
            <a:r>
              <a:rPr lang="en-US" sz="4400" err="1"/>
              <a:t>S</a:t>
            </a:r>
            <a:r>
              <a:rPr lang="en-US" err="1"/>
              <a:t>olving</a:t>
            </a:r>
            <a:r>
              <a:rPr lang="en-US" sz="4400" err="1"/>
              <a:t>C</a:t>
            </a:r>
            <a:r>
              <a:rPr lang="en-US" err="1"/>
              <a:t>ode</a:t>
            </a:r>
            <a:endParaRPr lang="ru-RU" err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B5CEF2-E667-BBB5-2EA6-C06F93B6D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919" y="1285228"/>
            <a:ext cx="3903452" cy="926302"/>
          </a:xfrm>
        </p:spPr>
        <p:txBody>
          <a:bodyPr/>
          <a:lstStyle/>
          <a:p>
            <a:r>
              <a:rPr lang="en-US" err="1">
                <a:cs typeface="Sabon Next LT"/>
              </a:rPr>
              <a:t>Разработчик</a:t>
            </a:r>
            <a:endParaRPr lang="en-US">
              <a:cs typeface="Sabon Next LT"/>
            </a:endParaRPr>
          </a:p>
          <a:p>
            <a:r>
              <a:rPr lang="en-US" err="1">
                <a:cs typeface="Sabon Next LT"/>
              </a:rPr>
              <a:t>Токарев</a:t>
            </a:r>
            <a:r>
              <a:rPr lang="en-US">
                <a:cs typeface="Sabon Next LT"/>
              </a:rPr>
              <a:t> Д.А </a:t>
            </a:r>
            <a:r>
              <a:rPr lang="en-US" err="1">
                <a:cs typeface="Sabon Next LT"/>
              </a:rPr>
              <a:t>Группа</a:t>
            </a:r>
            <a:r>
              <a:rPr lang="en-US">
                <a:cs typeface="Sabon Next LT"/>
              </a:rPr>
              <a:t> К72/1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1EC258C-CD23-2446-3A54-47F407FAB3C0}"/>
              </a:ext>
            </a:extLst>
          </p:cNvPr>
          <p:cNvSpPr txBox="1">
            <a:spLocks/>
          </p:cNvSpPr>
          <p:nvPr/>
        </p:nvSpPr>
        <p:spPr>
          <a:xfrm>
            <a:off x="1339971" y="2557025"/>
            <a:ext cx="4737339" cy="1415135"/>
          </a:xfrm>
          <a:prstGeom prst="rect">
            <a:avLst/>
          </a:prstGeom>
        </p:spPr>
        <p:txBody>
          <a:bodyPr vert="horz" lIns="91440" tIns="0" rIns="9144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76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err="1">
                <a:cs typeface="Sabon Next LT"/>
              </a:rPr>
              <a:t>Дизайнеры</a:t>
            </a:r>
            <a:r>
              <a:rPr lang="en-US">
                <a:cs typeface="Sabon Next LT"/>
              </a:rPr>
              <a:t> </a:t>
            </a:r>
          </a:p>
          <a:p>
            <a:r>
              <a:rPr lang="en-US" err="1">
                <a:cs typeface="Sabon Next LT"/>
              </a:rPr>
              <a:t>Потемкина</a:t>
            </a:r>
            <a:r>
              <a:rPr lang="en-US">
                <a:cs typeface="Sabon Next LT"/>
              </a:rPr>
              <a:t> А.А. </a:t>
            </a:r>
            <a:r>
              <a:rPr lang="en-US" err="1">
                <a:cs typeface="Sabon Next LT"/>
              </a:rPr>
              <a:t>Группа</a:t>
            </a:r>
            <a:r>
              <a:rPr lang="en-US">
                <a:cs typeface="Sabon Next LT"/>
              </a:rPr>
              <a:t> К72/1</a:t>
            </a:r>
          </a:p>
          <a:p>
            <a:r>
              <a:rPr lang="en-US" err="1">
                <a:cs typeface="Sabon Next LT"/>
              </a:rPr>
              <a:t>Корнаков</a:t>
            </a:r>
            <a:r>
              <a:rPr lang="en-US">
                <a:cs typeface="Sabon Next LT"/>
              </a:rPr>
              <a:t> Н. А.  </a:t>
            </a:r>
            <a:r>
              <a:rPr lang="en-US" err="1">
                <a:cs typeface="Sabon Next LT"/>
              </a:rPr>
              <a:t>Группа</a:t>
            </a:r>
            <a:r>
              <a:rPr lang="en-US">
                <a:cs typeface="Sabon Next LT"/>
              </a:rPr>
              <a:t> К72/1</a:t>
            </a:r>
          </a:p>
          <a:p>
            <a:endParaRPr lang="en-US">
              <a:cs typeface="Sabon Next LT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0D0213C-FF60-7CD4-5228-73D24094C338}"/>
              </a:ext>
            </a:extLst>
          </p:cNvPr>
          <p:cNvSpPr txBox="1">
            <a:spLocks/>
          </p:cNvSpPr>
          <p:nvPr/>
        </p:nvSpPr>
        <p:spPr>
          <a:xfrm>
            <a:off x="2260122" y="4320731"/>
            <a:ext cx="3845943" cy="101256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0" rIns="91440" bIns="0" rtlCol="0" anchor="t" anchorCtr="0">
            <a:normAutofit fontScale="925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576"/>
              </a:spcBef>
              <a:buFont typeface="Arial" panose="020B0604020202020204" pitchFamily="34" charset="0"/>
              <a:buNone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err="1">
                <a:cs typeface="Sabon Next LT"/>
              </a:rPr>
              <a:t>Спикер</a:t>
            </a:r>
          </a:p>
          <a:p>
            <a:r>
              <a:rPr lang="en-US" err="1">
                <a:cs typeface="Sabon Next LT"/>
              </a:rPr>
              <a:t>Шашинв</a:t>
            </a:r>
            <a:r>
              <a:rPr lang="en-US">
                <a:cs typeface="Sabon Next LT"/>
              </a:rPr>
              <a:t> К.Е. </a:t>
            </a:r>
            <a:r>
              <a:rPr lang="en-US" err="1">
                <a:cs typeface="Sabon Next LT"/>
              </a:rPr>
              <a:t>Группа</a:t>
            </a:r>
            <a:r>
              <a:rPr lang="en-US">
                <a:cs typeface="Sabon Next LT"/>
              </a:rPr>
              <a:t> К72/1</a:t>
            </a:r>
          </a:p>
        </p:txBody>
      </p:sp>
      <p:pic>
        <p:nvPicPr>
          <p:cNvPr id="6" name="Рисунок 5" descr="Изображение выглядит как Графика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A7F64140-E22C-EAC6-7DCB-4439961B0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4828" y="3770695"/>
            <a:ext cx="2173858" cy="210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E99543C-82E8-4821-93BD-5A60BEB423E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FA76D1-3C6D-40BC-A42D-496B6EDE8B8C}">
  <ds:schemaRefs>
    <ds:schemaRef ds:uri="http://schemas.microsoft.com/office/2006/metadata/properties"/>
    <ds:schemaRef ds:uri="http://www.w3.org/2000/xmlns/"/>
    <ds:schemaRef ds:uri="http://schemas.microsoft.com/sharepoint/v3"/>
    <ds:schemaRef ds:uri="http://www.w3.org/2001/XMLSchema-instance"/>
    <ds:schemaRef ds:uri="71af3243-3dd4-4a8d-8c0d-dd76da1f02a5"/>
    <ds:schemaRef ds:uri="http://schemas.microsoft.com/office/infopath/2007/PartnerControls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D7B7F6F-2C08-4296-B7AB-C2C3F421924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sharepoint/v3"/>
    <ds:schemaRef ds:uri="71af3243-3dd4-4a8d-8c0d-dd76da1f02a5"/>
    <ds:schemaRef ds:uri="16c05727-aa75-4e4a-9b5f-8a80a1165891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Широкоэкранный</PresentationFormat>
  <Slides>7</Slides>
  <Notes>7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Custom</vt:lpstr>
      <vt:lpstr>Лучшее веб-решение в сфере бизнеса</vt:lpstr>
      <vt:lpstr>Цель проекта:</vt:lpstr>
      <vt:lpstr>Польза приложения</vt:lpstr>
      <vt:lpstr>python</vt:lpstr>
      <vt:lpstr>docker</vt:lpstr>
      <vt:lpstr>Демонстрация результатов  </vt:lpstr>
      <vt:lpstr>СОстав  SolvingCode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Лучшее веб-решение в сфере бизнеса</dc:title>
  <dc:subject/>
  <dc:creator/>
  <cp:lastModifiedBy>Никита Корнаков</cp:lastModifiedBy>
  <cp:revision>243</cp:revision>
  <dcterms:created xsi:type="dcterms:W3CDTF">2024-11-21T13:38:21Z</dcterms:created>
  <dcterms:modified xsi:type="dcterms:W3CDTF">2024-11-22T04:12:51Z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